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6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notesSlides/notesSlide1.xml" ContentType="application/vnd.openxmlformats-officedocument.presentationml.notesSlide+xml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62" r:id="rId6"/>
    <p:sldId id="263" r:id="rId7"/>
    <p:sldId id="265" r:id="rId8"/>
    <p:sldId id="266" r:id="rId9"/>
    <p:sldId id="269" r:id="rId10"/>
    <p:sldId id="267" r:id="rId11"/>
    <p:sldId id="270" r:id="rId12"/>
    <p:sldId id="271" r:id="rId13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94"/>
    <a:srgbClr val="1E47F6"/>
    <a:srgbClr val="1906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10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0" d="100"/>
          <a:sy n="100" d="100"/>
        </p:scale>
        <p:origin x="355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371FDD4-1ACE-4353-829D-0505EA0F4DC5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2017/2/16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algn="r" rtl="0"/>
              <a:t>‹#›</a:t>
            </a:fld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3A96AD4-FA7B-45A4-B8C6-63FF3B17A7BB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4" name="投影片圖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A3C37BE-C303-496D-B5CD-85F2937540F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altLang="zh-TW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521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9B422B-3BF5-43B3-9165-CCDB821825AF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2563F1-500E-408A-A491-AE24D688795F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7B3416-5CF5-4927-985D-18A895A86DC6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889B35-78A4-45CE-AD89-6D92CED8C8C3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  <p:grpSp>
        <p:nvGrpSpPr>
          <p:cNvPr id="7" name="群組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直線接點​​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B725DB8-7E1F-4134-B0B4-81426C2F1419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​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9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zh-TW" altLang="en-US" sz="1200" b="1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rtl="0"/>
            <a:r>
              <a:rPr lang="zh-TW" altLang="en-US" sz="1200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群組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直線接點​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直線接點​​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​​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F88363-1F06-484F-8EF8-105DD2962615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5015EE-A651-48B6-9DC6-905699ADF8ED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8B0A60-0F1A-4E29-9883-18EE76F0CFF8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825917-AF7F-4360-B651-0C1870BBDB38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E9807A-A7EC-48A6-8C49-0D504F76532B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B48C6C-65B7-481E-987C-5E2442136467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9DC7F4-5BF6-457F-99BE-03398AF10899}" type="datetime1">
              <a:rPr lang="zh-TW" altLang="en-US" smtClean="0"/>
              <a:pPr/>
              <a:t>2017/2/16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gif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5.gif"/><Relationship Id="rId11" Type="http://schemas.openxmlformats.org/officeDocument/2006/relationships/image" Target="../media/image19.gif"/><Relationship Id="rId5" Type="http://schemas.openxmlformats.org/officeDocument/2006/relationships/image" Target="../media/image14.gif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13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gif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8.gif"/><Relationship Id="rId11" Type="http://schemas.openxmlformats.org/officeDocument/2006/relationships/image" Target="../media/image13.png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" b="9613"/>
          <a:stretch>
            <a:fillRect/>
          </a:stretch>
        </p:blipFill>
        <p:spPr/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19" y="178529"/>
            <a:ext cx="4486275" cy="394335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934" y="3009129"/>
            <a:ext cx="6443485" cy="2564507"/>
          </a:xfrm>
          <a:prstGeom prst="rect">
            <a:avLst/>
          </a:prstGeom>
        </p:spPr>
      </p:pic>
      <p:pic>
        <p:nvPicPr>
          <p:cNvPr id="1026" name="Picture 2" descr="「pichu gif」的圖片搜尋結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38" y="3009129"/>
            <a:ext cx="2450769" cy="269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3" y="0"/>
            <a:ext cx="4256690" cy="21086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1738" y="1887957"/>
            <a:ext cx="119502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dirty="0"/>
              <a:t>【</a:t>
            </a:r>
            <a:r>
              <a:rPr lang="zh-TW" altLang="en-US" sz="4400" b="1" dirty="0">
                <a:solidFill>
                  <a:srgbClr val="1E47F6"/>
                </a:solidFill>
              </a:rPr>
              <a:t>第一週英語作業</a:t>
            </a:r>
            <a:r>
              <a:rPr lang="en-US" altLang="zh-TW" sz="4400" dirty="0"/>
              <a:t>】</a:t>
            </a:r>
          </a:p>
          <a:p>
            <a:r>
              <a:rPr lang="zh-TW" altLang="en-US" sz="4400" b="1" dirty="0"/>
              <a:t>聽</a:t>
            </a:r>
            <a:r>
              <a:rPr lang="en-US" altLang="zh-TW" sz="4400" dirty="0"/>
              <a:t>: </a:t>
            </a:r>
            <a:r>
              <a:rPr lang="en-US" altLang="zh-TW" sz="4400" dirty="0" err="1"/>
              <a:t>CD1</a:t>
            </a:r>
            <a:r>
              <a:rPr lang="en-US" altLang="zh-TW" sz="4400" dirty="0"/>
              <a:t>(</a:t>
            </a:r>
            <a:r>
              <a:rPr lang="zh-TW" altLang="en-US" sz="4400" dirty="0"/>
              <a:t>第</a:t>
            </a:r>
            <a:r>
              <a:rPr lang="en-US" altLang="zh-TW" sz="4400" dirty="0"/>
              <a:t>2~4</a:t>
            </a:r>
            <a:r>
              <a:rPr lang="zh-TW" altLang="en-US" sz="4400" dirty="0"/>
              <a:t>首</a:t>
            </a:r>
            <a:r>
              <a:rPr lang="en-US" altLang="zh-TW" sz="4400" dirty="0"/>
              <a:t>)</a:t>
            </a:r>
            <a:r>
              <a:rPr lang="zh-TW" altLang="en-US" sz="4400" dirty="0"/>
              <a:t>，每聽</a:t>
            </a:r>
            <a:r>
              <a:rPr lang="en-US" altLang="zh-TW" sz="4400" dirty="0"/>
              <a:t>3</a:t>
            </a:r>
            <a:r>
              <a:rPr lang="zh-TW" altLang="en-US" sz="4400" dirty="0"/>
              <a:t>遍請家長簽一次名。</a:t>
            </a:r>
            <a:endParaRPr lang="en-US" altLang="zh-TW" sz="4400" dirty="0"/>
          </a:p>
          <a:p>
            <a:endParaRPr lang="zh-TW" altLang="en-US" sz="4400" dirty="0"/>
          </a:p>
          <a:p>
            <a:r>
              <a:rPr lang="zh-TW" altLang="en-US" sz="4400" b="1" dirty="0"/>
              <a:t>背</a:t>
            </a:r>
            <a:r>
              <a:rPr lang="en-US" altLang="zh-TW" sz="4400" dirty="0"/>
              <a:t>:</a:t>
            </a:r>
            <a:r>
              <a:rPr lang="zh-TW" altLang="en-US" sz="4400" dirty="0"/>
              <a:t>複習</a:t>
            </a:r>
            <a:r>
              <a:rPr lang="en-US" altLang="zh-TW" sz="4400" b="1" dirty="0">
                <a:solidFill>
                  <a:srgbClr val="FF0000"/>
                </a:solidFill>
              </a:rPr>
              <a:t>Focus</a:t>
            </a:r>
            <a:r>
              <a:rPr lang="zh-TW" altLang="en-US" sz="4400" b="1" dirty="0">
                <a:solidFill>
                  <a:srgbClr val="FF0000"/>
                </a:solidFill>
              </a:rPr>
              <a:t>讀寫練習本</a:t>
            </a:r>
            <a:r>
              <a:rPr lang="en-US" altLang="zh-TW" sz="4400" b="1" dirty="0" err="1">
                <a:solidFill>
                  <a:srgbClr val="FF0000"/>
                </a:solidFill>
              </a:rPr>
              <a:t>P1~P2</a:t>
            </a:r>
            <a:r>
              <a:rPr lang="zh-TW" altLang="en-US" sz="4400" b="1" dirty="0">
                <a:solidFill>
                  <a:srgbClr val="FF0000"/>
                </a:solidFill>
              </a:rPr>
              <a:t>單字</a:t>
            </a:r>
            <a:r>
              <a:rPr lang="zh-TW" altLang="en-US" sz="4400" dirty="0"/>
              <a:t>，下週開始</a:t>
            </a:r>
            <a:endParaRPr lang="en-US" altLang="zh-TW" sz="4400" dirty="0"/>
          </a:p>
          <a:p>
            <a:r>
              <a:rPr lang="zh-TW" altLang="en-US" sz="4400" dirty="0"/>
              <a:t>   進行單字道館挑戰。</a:t>
            </a:r>
            <a:endParaRPr lang="en-US" altLang="zh-TW" sz="4400" dirty="0"/>
          </a:p>
          <a:p>
            <a:endParaRPr lang="zh-TW" altLang="en-US" sz="4400" dirty="0"/>
          </a:p>
          <a:p>
            <a:r>
              <a:rPr lang="zh-TW" altLang="en-US" sz="4400" b="1" dirty="0"/>
              <a:t>寫</a:t>
            </a:r>
            <a:r>
              <a:rPr lang="en-US" altLang="zh-TW" sz="4400" dirty="0"/>
              <a:t>:</a:t>
            </a:r>
            <a:r>
              <a:rPr lang="zh-TW" altLang="en-US" sz="4400" dirty="0"/>
              <a:t>完成</a:t>
            </a:r>
            <a:r>
              <a:rPr lang="en-US" altLang="zh-TW" sz="4400" b="1" dirty="0">
                <a:solidFill>
                  <a:srgbClr val="FF0000"/>
                </a:solidFill>
              </a:rPr>
              <a:t>Focus</a:t>
            </a:r>
            <a:r>
              <a:rPr lang="zh-TW" altLang="en-US" sz="4400" b="1" dirty="0">
                <a:solidFill>
                  <a:srgbClr val="FF0000"/>
                </a:solidFill>
              </a:rPr>
              <a:t>讀寫練習本</a:t>
            </a:r>
            <a:r>
              <a:rPr lang="en-US" altLang="zh-TW" sz="4400" b="1" dirty="0" err="1">
                <a:solidFill>
                  <a:srgbClr val="FF0000"/>
                </a:solidFill>
              </a:rPr>
              <a:t>P3~P4</a:t>
            </a:r>
            <a:r>
              <a:rPr lang="zh-TW" altLang="en-US" sz="44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24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008993" y="126125"/>
            <a:ext cx="4997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Unit 1</a:t>
            </a:r>
            <a:endParaRPr lang="zh-TW" altLang="en-US" sz="66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-37508" y="1234121"/>
            <a:ext cx="4340565" cy="2258333"/>
            <a:chOff x="-71021" y="381740"/>
            <a:chExt cx="4655845" cy="2618913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021" y="381740"/>
              <a:ext cx="4655845" cy="26189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橢圓 23"/>
            <p:cNvSpPr/>
            <p:nvPr/>
          </p:nvSpPr>
          <p:spPr>
            <a:xfrm>
              <a:off x="346075" y="1858963"/>
              <a:ext cx="1047750" cy="1065212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F3771A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 UI"/>
                  <a:ea typeface="Microsoft JhengHei UI"/>
                  <a:cs typeface="+mn-cs"/>
                </a:rPr>
                <a:t>1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165462" y="3802970"/>
            <a:ext cx="3369296" cy="3004966"/>
            <a:chOff x="8155297" y="3048185"/>
            <a:chExt cx="3978890" cy="3481203"/>
          </a:xfrm>
        </p:grpSpPr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7" r="7795"/>
            <a:stretch/>
          </p:blipFill>
          <p:spPr>
            <a:xfrm>
              <a:off x="8155297" y="3048185"/>
              <a:ext cx="3978890" cy="31219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橢圓 26"/>
            <p:cNvSpPr/>
            <p:nvPr/>
          </p:nvSpPr>
          <p:spPr>
            <a:xfrm>
              <a:off x="10582275" y="5464175"/>
              <a:ext cx="1047750" cy="1065213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F3771A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 UI"/>
                  <a:ea typeface="Microsoft JhengHei UI"/>
                  <a:cs typeface="+mn-cs"/>
                </a:rPr>
                <a:t>2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4303057" y="1264028"/>
            <a:ext cx="4330823" cy="2508651"/>
            <a:chOff x="-71021" y="3488924"/>
            <a:chExt cx="4330823" cy="2508651"/>
          </a:xfrm>
        </p:grpSpPr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021" y="3488924"/>
              <a:ext cx="4330823" cy="25082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" name="橢圓 29"/>
            <p:cNvSpPr/>
            <p:nvPr/>
          </p:nvSpPr>
          <p:spPr>
            <a:xfrm>
              <a:off x="333375" y="4932363"/>
              <a:ext cx="1047750" cy="1065212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F3771A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 UI"/>
                  <a:ea typeface="Microsoft JhengHei UI"/>
                  <a:cs typeface="+mn-cs"/>
                </a:rPr>
                <a:t>3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3573685" y="3802587"/>
            <a:ext cx="3858685" cy="2794961"/>
            <a:chOff x="4614421" y="253224"/>
            <a:chExt cx="3858685" cy="2794961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9"/>
            <a:stretch/>
          </p:blipFill>
          <p:spPr>
            <a:xfrm>
              <a:off x="4614421" y="253224"/>
              <a:ext cx="3858685" cy="2794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3" name="橢圓 32"/>
            <p:cNvSpPr/>
            <p:nvPr/>
          </p:nvSpPr>
          <p:spPr>
            <a:xfrm>
              <a:off x="7169150" y="1858963"/>
              <a:ext cx="1047750" cy="1065212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F3771A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 UI"/>
                  <a:ea typeface="Microsoft JhengHei UI"/>
                  <a:cs typeface="+mn-cs"/>
                </a:rPr>
                <a:t>4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8539679" y="1234121"/>
            <a:ext cx="3652321" cy="2636824"/>
            <a:chOff x="4142279" y="3434461"/>
            <a:chExt cx="4130542" cy="2982897"/>
          </a:xfrm>
        </p:grpSpPr>
        <p:pic>
          <p:nvPicPr>
            <p:cNvPr id="35" name="圖片 3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8" r="14210"/>
            <a:stretch/>
          </p:blipFill>
          <p:spPr>
            <a:xfrm>
              <a:off x="4142279" y="3434461"/>
              <a:ext cx="4130542" cy="29828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6" name="橢圓 35"/>
            <p:cNvSpPr/>
            <p:nvPr/>
          </p:nvSpPr>
          <p:spPr>
            <a:xfrm>
              <a:off x="4922838" y="5251450"/>
              <a:ext cx="1047750" cy="1065213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F3771A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 UI"/>
                  <a:ea typeface="Microsoft JhengHei UI"/>
                  <a:cs typeface="+mn-cs"/>
                </a:rPr>
                <a:t>5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7848440" y="3875061"/>
            <a:ext cx="3820551" cy="2722487"/>
            <a:chOff x="8502704" y="150920"/>
            <a:chExt cx="3689296" cy="2650011"/>
          </a:xfrm>
        </p:grpSpPr>
        <p:pic>
          <p:nvPicPr>
            <p:cNvPr id="38" name="圖片 3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88"/>
            <a:stretch/>
          </p:blipFill>
          <p:spPr>
            <a:xfrm>
              <a:off x="8502704" y="150920"/>
              <a:ext cx="3689296" cy="26500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9" name="橢圓 38"/>
            <p:cNvSpPr/>
            <p:nvPr/>
          </p:nvSpPr>
          <p:spPr>
            <a:xfrm>
              <a:off x="11083925" y="1690688"/>
              <a:ext cx="1047750" cy="1065212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F3771A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 UI"/>
                  <a:ea typeface="Microsoft JhengHei UI"/>
                  <a:cs typeface="+mn-cs"/>
                </a:rPr>
                <a:t>6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/>
                <a:ea typeface="Microsoft JhengHei UI"/>
                <a:cs typeface="+mn-cs"/>
              </a:endParaRPr>
            </a:p>
          </p:txBody>
        </p:sp>
      </p:grpSp>
      <p:pic>
        <p:nvPicPr>
          <p:cNvPr id="40" name="Unit1動詞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9307" y="-51660"/>
            <a:ext cx="1463566" cy="14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008993" y="126125"/>
            <a:ext cx="4997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Unit 2</a:t>
            </a:r>
            <a:endParaRPr lang="zh-TW" altLang="en-US" sz="6600" dirty="0"/>
          </a:p>
        </p:txBody>
      </p:sp>
      <p:grpSp>
        <p:nvGrpSpPr>
          <p:cNvPr id="6" name="群組 5"/>
          <p:cNvGrpSpPr/>
          <p:nvPr/>
        </p:nvGrpSpPr>
        <p:grpSpPr>
          <a:xfrm>
            <a:off x="-14367" y="1367062"/>
            <a:ext cx="3890285" cy="2680980"/>
            <a:chOff x="0" y="0"/>
            <a:chExt cx="4178710" cy="3008671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178710" cy="3008671"/>
            </a:xfrm>
            <a:prstGeom prst="rect">
              <a:avLst/>
            </a:prstGeom>
          </p:spPr>
        </p:pic>
        <p:sp>
          <p:nvSpPr>
            <p:cNvPr id="8" name="橢圓 7"/>
            <p:cNvSpPr/>
            <p:nvPr/>
          </p:nvSpPr>
          <p:spPr>
            <a:xfrm>
              <a:off x="309716" y="272230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1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7950917" y="1082056"/>
            <a:ext cx="4241083" cy="2621719"/>
            <a:chOff x="-31187" y="3816353"/>
            <a:chExt cx="4241083" cy="2621719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187" y="4105476"/>
              <a:ext cx="4241083" cy="2332596"/>
            </a:xfrm>
            <a:prstGeom prst="rect">
              <a:avLst/>
            </a:prstGeom>
          </p:spPr>
        </p:pic>
        <p:sp>
          <p:nvSpPr>
            <p:cNvPr id="14" name="橢圓 13"/>
            <p:cNvSpPr/>
            <p:nvPr/>
          </p:nvSpPr>
          <p:spPr>
            <a:xfrm>
              <a:off x="3132160" y="3816353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3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3648" y="4202160"/>
            <a:ext cx="4335517" cy="2655840"/>
            <a:chOff x="7429500" y="3754052"/>
            <a:chExt cx="4762500" cy="3027949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0" y="4105476"/>
              <a:ext cx="4762500" cy="2676525"/>
            </a:xfrm>
            <a:prstGeom prst="rect">
              <a:avLst/>
            </a:prstGeom>
          </p:spPr>
        </p:pic>
        <p:sp>
          <p:nvSpPr>
            <p:cNvPr id="17" name="橢圓 16"/>
            <p:cNvSpPr/>
            <p:nvPr/>
          </p:nvSpPr>
          <p:spPr>
            <a:xfrm>
              <a:off x="11011611" y="3754052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4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512449" y="3715525"/>
            <a:ext cx="4438468" cy="3530228"/>
            <a:chOff x="3512449" y="3297794"/>
            <a:chExt cx="4614498" cy="3947959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449" y="3297794"/>
              <a:ext cx="4614498" cy="3947959"/>
            </a:xfrm>
            <a:prstGeom prst="rect">
              <a:avLst/>
            </a:prstGeom>
          </p:spPr>
        </p:pic>
        <p:sp>
          <p:nvSpPr>
            <p:cNvPr id="20" name="橢圓 19"/>
            <p:cNvSpPr/>
            <p:nvPr/>
          </p:nvSpPr>
          <p:spPr>
            <a:xfrm>
              <a:off x="6281344" y="3754052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5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7950916" y="3715525"/>
            <a:ext cx="4062407" cy="3016351"/>
            <a:chOff x="8532916" y="467366"/>
            <a:chExt cx="3645480" cy="2541305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916" y="974493"/>
              <a:ext cx="3645480" cy="2034178"/>
            </a:xfrm>
            <a:prstGeom prst="rect">
              <a:avLst/>
            </a:prstGeom>
          </p:spPr>
        </p:pic>
        <p:sp>
          <p:nvSpPr>
            <p:cNvPr id="23" name="橢圓 22"/>
            <p:cNvSpPr/>
            <p:nvPr/>
          </p:nvSpPr>
          <p:spPr>
            <a:xfrm>
              <a:off x="10903518" y="467366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6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24" name="Unit2動詞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4658" y="0"/>
            <a:ext cx="1478440" cy="1478440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4018525" y="1294120"/>
            <a:ext cx="3762188" cy="2753921"/>
            <a:chOff x="4018525" y="1294120"/>
            <a:chExt cx="3762188" cy="2753921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8525" y="1294120"/>
              <a:ext cx="3762188" cy="2753921"/>
            </a:xfrm>
            <a:prstGeom prst="rect">
              <a:avLst/>
            </a:prstGeom>
          </p:spPr>
        </p:pic>
        <p:sp>
          <p:nvSpPr>
            <p:cNvPr id="11" name="橢圓 10"/>
            <p:cNvSpPr/>
            <p:nvPr/>
          </p:nvSpPr>
          <p:spPr>
            <a:xfrm>
              <a:off x="6719337" y="1294120"/>
              <a:ext cx="898772" cy="1078990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0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1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008993" y="126125"/>
            <a:ext cx="4997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Unit 3</a:t>
            </a:r>
            <a:endParaRPr lang="zh-TW" altLang="en-US" sz="6600" dirty="0"/>
          </a:p>
        </p:txBody>
      </p:sp>
      <p:grpSp>
        <p:nvGrpSpPr>
          <p:cNvPr id="6" name="群組 5"/>
          <p:cNvGrpSpPr/>
          <p:nvPr/>
        </p:nvGrpSpPr>
        <p:grpSpPr>
          <a:xfrm>
            <a:off x="0" y="1262152"/>
            <a:ext cx="4123179" cy="2679227"/>
            <a:chOff x="3989577" y="3123770"/>
            <a:chExt cx="4183458" cy="2889724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577" y="3229593"/>
              <a:ext cx="4183458" cy="2783901"/>
            </a:xfrm>
            <a:prstGeom prst="rect">
              <a:avLst/>
            </a:prstGeom>
          </p:spPr>
        </p:pic>
        <p:sp>
          <p:nvSpPr>
            <p:cNvPr id="8" name="橢圓 7"/>
            <p:cNvSpPr/>
            <p:nvPr/>
          </p:nvSpPr>
          <p:spPr>
            <a:xfrm>
              <a:off x="7022024" y="3123770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TW" sz="8000" kern="0" dirty="0">
                  <a:solidFill>
                    <a:prstClr val="black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rPr>
                <a:t>1</a:t>
              </a:r>
              <a:endParaRPr lang="zh-TW" altLang="en-US" sz="8000" kern="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438513" y="1299236"/>
            <a:ext cx="3460011" cy="2642144"/>
            <a:chOff x="8226518" y="0"/>
            <a:chExt cx="3809774" cy="290312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5" t="6782" r="13218" b="11195"/>
            <a:stretch/>
          </p:blipFill>
          <p:spPr>
            <a:xfrm>
              <a:off x="8226518" y="0"/>
              <a:ext cx="3436883" cy="2903124"/>
            </a:xfrm>
            <a:prstGeom prst="rect">
              <a:avLst/>
            </a:prstGeom>
          </p:spPr>
        </p:pic>
        <p:sp>
          <p:nvSpPr>
            <p:cNvPr id="11" name="橢圓 10"/>
            <p:cNvSpPr/>
            <p:nvPr/>
          </p:nvSpPr>
          <p:spPr>
            <a:xfrm>
              <a:off x="11003905" y="0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TW" sz="8000" kern="0" dirty="0">
                  <a:solidFill>
                    <a:prstClr val="black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rPr>
                <a:t>2</a:t>
              </a:r>
              <a:endParaRPr lang="zh-TW" altLang="en-US" sz="8000" kern="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8414530" y="1230496"/>
            <a:ext cx="3416236" cy="2710883"/>
            <a:chOff x="4156525" y="0"/>
            <a:chExt cx="3777471" cy="2909890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525" y="0"/>
              <a:ext cx="3686819" cy="2909890"/>
            </a:xfrm>
            <a:prstGeom prst="rect">
              <a:avLst/>
            </a:prstGeom>
          </p:spPr>
        </p:pic>
        <p:sp>
          <p:nvSpPr>
            <p:cNvPr id="14" name="橢圓 13"/>
            <p:cNvSpPr/>
            <p:nvPr/>
          </p:nvSpPr>
          <p:spPr>
            <a:xfrm>
              <a:off x="6901609" y="292254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TW" sz="8000" kern="0" dirty="0">
                  <a:solidFill>
                    <a:prstClr val="black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rPr>
                <a:t>3</a:t>
              </a:r>
              <a:endParaRPr lang="zh-TW" altLang="en-US" sz="8000" kern="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825623" y="4140385"/>
            <a:ext cx="2790165" cy="2796441"/>
            <a:chOff x="8599409" y="2990703"/>
            <a:chExt cx="3063992" cy="3123816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8" r="23732"/>
            <a:stretch/>
          </p:blipFill>
          <p:spPr>
            <a:xfrm>
              <a:off x="8599409" y="2990703"/>
              <a:ext cx="2565852" cy="3123816"/>
            </a:xfrm>
            <a:prstGeom prst="rect">
              <a:avLst/>
            </a:prstGeom>
          </p:spPr>
        </p:pic>
        <p:sp>
          <p:nvSpPr>
            <p:cNvPr id="17" name="橢圓 16"/>
            <p:cNvSpPr/>
            <p:nvPr/>
          </p:nvSpPr>
          <p:spPr>
            <a:xfrm>
              <a:off x="10631014" y="3092476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TW" sz="8000" kern="0" dirty="0">
                  <a:solidFill>
                    <a:prstClr val="black"/>
                  </a:solidFill>
                  <a:latin typeface="Comic Sans MS" panose="030F0702030302020204" pitchFamily="66" charset="0"/>
                  <a:ea typeface="新細明體" panose="02020500000000000000" pitchFamily="18" charset="-120"/>
                </a:rPr>
                <a:t>4</a:t>
              </a:r>
              <a:endParaRPr lang="zh-TW" altLang="en-US" sz="8000" kern="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endParaRP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22" y="4303469"/>
            <a:ext cx="3072480" cy="2470271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r="12722" b="18006"/>
          <a:stretch/>
        </p:blipFill>
        <p:spPr>
          <a:xfrm>
            <a:off x="7898524" y="4074099"/>
            <a:ext cx="3563007" cy="2783901"/>
          </a:xfrm>
          <a:prstGeom prst="rect">
            <a:avLst/>
          </a:prstGeom>
        </p:spPr>
      </p:pic>
      <p:sp>
        <p:nvSpPr>
          <p:cNvPr id="23" name="橢圓 22"/>
          <p:cNvSpPr/>
          <p:nvPr/>
        </p:nvSpPr>
        <p:spPr>
          <a:xfrm>
            <a:off x="10492135" y="3931907"/>
            <a:ext cx="1032387" cy="1262152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TW" sz="8000" kern="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6</a:t>
            </a:r>
            <a:endParaRPr lang="zh-TW" altLang="en-US" sz="8000" kern="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pic>
        <p:nvPicPr>
          <p:cNvPr id="24" name="Unit3水果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12130" y="43962"/>
            <a:ext cx="1255274" cy="1255274"/>
          </a:xfrm>
          <a:prstGeom prst="rect">
            <a:avLst/>
          </a:prstGeom>
        </p:spPr>
      </p:pic>
      <p:sp>
        <p:nvSpPr>
          <p:cNvPr id="20" name="橢圓 19"/>
          <p:cNvSpPr/>
          <p:nvPr/>
        </p:nvSpPr>
        <p:spPr>
          <a:xfrm>
            <a:off x="6663021" y="4074099"/>
            <a:ext cx="854553" cy="1119960"/>
          </a:xfrm>
          <a:prstGeom prst="ellips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TW" sz="8000" kern="0" dirty="0">
                <a:solidFill>
                  <a:prstClr val="black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5</a:t>
            </a:r>
            <a:endParaRPr lang="zh-TW" altLang="en-US" sz="8000" kern="0" dirty="0">
              <a:solidFill>
                <a:prstClr val="black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21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008993" y="126125"/>
            <a:ext cx="4997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/>
              <a:t>Unit 4</a:t>
            </a:r>
            <a:endParaRPr lang="zh-TW" altLang="en-US" sz="6600" dirty="0"/>
          </a:p>
        </p:txBody>
      </p:sp>
      <p:grpSp>
        <p:nvGrpSpPr>
          <p:cNvPr id="5" name="群組 4"/>
          <p:cNvGrpSpPr/>
          <p:nvPr/>
        </p:nvGrpSpPr>
        <p:grpSpPr>
          <a:xfrm>
            <a:off x="199290" y="1450427"/>
            <a:ext cx="2670034" cy="2423313"/>
            <a:chOff x="73166" y="86582"/>
            <a:chExt cx="3834884" cy="3408786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6" y="86582"/>
              <a:ext cx="3834884" cy="3408786"/>
            </a:xfrm>
            <a:prstGeom prst="rect">
              <a:avLst/>
            </a:prstGeom>
          </p:spPr>
        </p:pic>
        <p:sp>
          <p:nvSpPr>
            <p:cNvPr id="7" name="橢圓 6"/>
            <p:cNvSpPr/>
            <p:nvPr/>
          </p:nvSpPr>
          <p:spPr>
            <a:xfrm>
              <a:off x="366934" y="343417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1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995409" y="1488777"/>
            <a:ext cx="3246852" cy="2083002"/>
            <a:chOff x="3989521" y="86582"/>
            <a:chExt cx="4260470" cy="2450196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521" y="142394"/>
              <a:ext cx="4260470" cy="2394384"/>
            </a:xfrm>
            <a:prstGeom prst="rect">
              <a:avLst/>
            </a:prstGeom>
          </p:spPr>
        </p:pic>
        <p:sp>
          <p:nvSpPr>
            <p:cNvPr id="10" name="橢圓 9"/>
            <p:cNvSpPr/>
            <p:nvPr/>
          </p:nvSpPr>
          <p:spPr>
            <a:xfrm>
              <a:off x="4151787" y="86582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6444373" y="1474111"/>
            <a:ext cx="3377544" cy="2097668"/>
            <a:chOff x="8296169" y="124313"/>
            <a:chExt cx="3810000" cy="2375944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169" y="124313"/>
              <a:ext cx="3810000" cy="2375944"/>
            </a:xfrm>
            <a:prstGeom prst="rect">
              <a:avLst/>
            </a:prstGeom>
          </p:spPr>
        </p:pic>
        <p:sp>
          <p:nvSpPr>
            <p:cNvPr id="13" name="橢圓 12"/>
            <p:cNvSpPr/>
            <p:nvPr/>
          </p:nvSpPr>
          <p:spPr>
            <a:xfrm>
              <a:off x="10845792" y="343417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3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61235" y="4323558"/>
            <a:ext cx="3378718" cy="1592861"/>
            <a:chOff x="-20663" y="4232786"/>
            <a:chExt cx="4200751" cy="2389275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663" y="4232786"/>
              <a:ext cx="4200751" cy="2389275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>
              <a:off x="73166" y="5359909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4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539641" y="3823051"/>
            <a:ext cx="2794174" cy="2755448"/>
            <a:chOff x="3650199" y="3822835"/>
            <a:chExt cx="2757641" cy="2759048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199" y="3824242"/>
              <a:ext cx="2757641" cy="2757641"/>
            </a:xfrm>
            <a:prstGeom prst="rect">
              <a:avLst/>
            </a:prstGeom>
          </p:spPr>
        </p:pic>
        <p:sp>
          <p:nvSpPr>
            <p:cNvPr id="19" name="橢圓 18"/>
            <p:cNvSpPr/>
            <p:nvPr/>
          </p:nvSpPr>
          <p:spPr>
            <a:xfrm>
              <a:off x="5167956" y="3822835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5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6444373" y="4142622"/>
            <a:ext cx="3014277" cy="2117709"/>
            <a:chOff x="6452696" y="2556070"/>
            <a:chExt cx="3490452" cy="2319696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2696" y="2556070"/>
              <a:ext cx="3490452" cy="2319696"/>
            </a:xfrm>
            <a:prstGeom prst="rect">
              <a:avLst/>
            </a:prstGeom>
          </p:spPr>
        </p:pic>
        <p:sp>
          <p:nvSpPr>
            <p:cNvPr id="22" name="橢圓 21"/>
            <p:cNvSpPr/>
            <p:nvPr/>
          </p:nvSpPr>
          <p:spPr>
            <a:xfrm>
              <a:off x="8595240" y="2813156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6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9186174" y="2468295"/>
            <a:ext cx="3039433" cy="2996869"/>
            <a:chOff x="8847593" y="3940910"/>
            <a:chExt cx="3344407" cy="2891854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593" y="4675082"/>
              <a:ext cx="3344407" cy="2157682"/>
            </a:xfrm>
            <a:prstGeom prst="rect">
              <a:avLst/>
            </a:prstGeom>
          </p:spPr>
        </p:pic>
        <p:sp>
          <p:nvSpPr>
            <p:cNvPr id="25" name="橢圓 24"/>
            <p:cNvSpPr/>
            <p:nvPr/>
          </p:nvSpPr>
          <p:spPr>
            <a:xfrm>
              <a:off x="10990137" y="3940910"/>
              <a:ext cx="1032387" cy="1262152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7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26" name="Unit4食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15151" y="43518"/>
            <a:ext cx="1492707" cy="1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8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04009" y="0"/>
            <a:ext cx="8540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Spelling Battle</a:t>
            </a:r>
            <a:endParaRPr lang="zh-TW" altLang="en-US" sz="8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65825" y="1464815"/>
            <a:ext cx="111769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tx2"/>
                </a:solidFill>
                <a:latin typeface="Comic Sans MS" panose="030F0702030302020204" pitchFamily="66" charset="0"/>
              </a:rPr>
              <a:t>1.Each group can get one white box and a set of vowels (a/e/</a:t>
            </a:r>
            <a:r>
              <a:rPr lang="en-US" altLang="zh-TW" sz="4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4000" dirty="0">
                <a:solidFill>
                  <a:schemeClr val="tx2"/>
                </a:solidFill>
                <a:latin typeface="Comic Sans MS" panose="030F0702030302020204" pitchFamily="66" charset="0"/>
              </a:rPr>
              <a:t>/o/u).</a:t>
            </a:r>
          </a:p>
          <a:p>
            <a:r>
              <a:rPr lang="en-US" altLang="zh-TW" sz="4000" dirty="0">
                <a:solidFill>
                  <a:schemeClr val="tx2"/>
                </a:solidFill>
                <a:latin typeface="Comic Sans MS" panose="030F0702030302020204" pitchFamily="66" charset="0"/>
              </a:rPr>
              <a:t>2. Everybody takes turns to pick up 5 or 6 cards.</a:t>
            </a:r>
          </a:p>
          <a:p>
            <a:endParaRPr lang="en-US" altLang="zh-TW" sz="4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8284" r="16795" b="2589"/>
          <a:stretch/>
        </p:blipFill>
        <p:spPr>
          <a:xfrm>
            <a:off x="2523746" y="3453414"/>
            <a:ext cx="4603731" cy="34045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8" r="24412"/>
          <a:stretch/>
        </p:blipFill>
        <p:spPr>
          <a:xfrm rot="10800000">
            <a:off x="7548442" y="3417767"/>
            <a:ext cx="2873912" cy="34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6539" y="1323163"/>
            <a:ext cx="10685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3. Whole group members use these cards to spell the words as many as possible. </a:t>
            </a:r>
          </a:p>
        </p:txBody>
      </p:sp>
      <p:sp>
        <p:nvSpPr>
          <p:cNvPr id="4" name="矩形 3"/>
          <p:cNvSpPr/>
          <p:nvPr/>
        </p:nvSpPr>
        <p:spPr>
          <a:xfrm>
            <a:off x="686539" y="2797523"/>
            <a:ext cx="104194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4. View  upper case and lower case as the same letter.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r="20122"/>
          <a:stretch/>
        </p:blipFill>
        <p:spPr>
          <a:xfrm>
            <a:off x="4483224" y="3641568"/>
            <a:ext cx="4121997" cy="32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5317" y="1457808"/>
            <a:ext cx="107656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5. Time’s up! Let’s count how many scores you can get.</a:t>
            </a:r>
          </a:p>
          <a:p>
            <a:pPr lvl="0"/>
            <a:r>
              <a:rPr lang="en-US" altLang="zh-TW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 whole word</a:t>
            </a:r>
            <a:r>
              <a:rPr lang="en-US" altLang="zh-TW" sz="4000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→ each letter counts 5 dollars.</a:t>
            </a:r>
            <a:r>
              <a:rPr lang="en-US" altLang="zh-TW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9191" r="6796" b="9126"/>
          <a:stretch/>
        </p:blipFill>
        <p:spPr>
          <a:xfrm>
            <a:off x="2547890" y="3396800"/>
            <a:ext cx="6707829" cy="3394258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2192784" y="3609503"/>
            <a:ext cx="2530136" cy="2885243"/>
          </a:xfrm>
          <a:prstGeom prst="wedgeEllipseCallout">
            <a:avLst>
              <a:gd name="adj1" fmla="val -59780"/>
              <a:gd name="adj2" fmla="val 8346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38349" y="5052124"/>
            <a:ext cx="2409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No use,</a:t>
            </a:r>
          </a:p>
          <a:p>
            <a:r>
              <a:rPr lang="en-US" altLang="zh-TW" sz="3600" b="1" dirty="0">
                <a:solidFill>
                  <a:srgbClr val="FF0000"/>
                </a:solidFill>
              </a:rPr>
              <a:t>No scores!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箭號: 向右 7"/>
          <p:cNvSpPr/>
          <p:nvPr/>
        </p:nvSpPr>
        <p:spPr>
          <a:xfrm>
            <a:off x="8762260" y="3684233"/>
            <a:ext cx="1606858" cy="328474"/>
          </a:xfrm>
          <a:prstGeom prst="rightArrow">
            <a:avLst/>
          </a:prstGeom>
          <a:solidFill>
            <a:srgbClr val="FFFF00"/>
          </a:solidFill>
          <a:ln>
            <a:solidFill>
              <a:srgbClr val="000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0475651" y="3525304"/>
            <a:ext cx="143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000794"/>
                </a:solidFill>
              </a:rPr>
              <a:t>$15</a:t>
            </a:r>
            <a:endParaRPr lang="zh-TW" altLang="en-US" sz="3600" b="1" dirty="0">
              <a:solidFill>
                <a:srgbClr val="000794"/>
              </a:solidFill>
            </a:endParaRPr>
          </a:p>
        </p:txBody>
      </p:sp>
      <p:sp>
        <p:nvSpPr>
          <p:cNvPr id="10" name="箭號: 向右 9"/>
          <p:cNvSpPr/>
          <p:nvPr/>
        </p:nvSpPr>
        <p:spPr>
          <a:xfrm>
            <a:off x="9062256" y="4723650"/>
            <a:ext cx="1606858" cy="328474"/>
          </a:xfrm>
          <a:prstGeom prst="rightArrow">
            <a:avLst/>
          </a:prstGeom>
          <a:solidFill>
            <a:srgbClr val="FFFF00"/>
          </a:solidFill>
          <a:ln>
            <a:solidFill>
              <a:srgbClr val="000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0669114" y="4564721"/>
            <a:ext cx="143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000794"/>
                </a:solidFill>
              </a:rPr>
              <a:t>$25</a:t>
            </a:r>
            <a:endParaRPr lang="zh-TW" altLang="en-US" sz="3600" b="1" dirty="0">
              <a:solidFill>
                <a:srgbClr val="000794"/>
              </a:solidFill>
            </a:endParaRPr>
          </a:p>
        </p:txBody>
      </p:sp>
      <p:sp>
        <p:nvSpPr>
          <p:cNvPr id="12" name="箭號: 向右 11"/>
          <p:cNvSpPr/>
          <p:nvPr/>
        </p:nvSpPr>
        <p:spPr>
          <a:xfrm>
            <a:off x="8868793" y="6088216"/>
            <a:ext cx="1606858" cy="328474"/>
          </a:xfrm>
          <a:prstGeom prst="rightArrow">
            <a:avLst/>
          </a:prstGeom>
          <a:solidFill>
            <a:srgbClr val="FFFF00"/>
          </a:solidFill>
          <a:ln>
            <a:solidFill>
              <a:srgbClr val="000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0574785" y="5929287"/>
            <a:ext cx="143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000794"/>
                </a:solidFill>
              </a:rPr>
              <a:t>$15</a:t>
            </a:r>
            <a:endParaRPr lang="zh-TW" altLang="en-US" sz="3600" b="1" dirty="0">
              <a:solidFill>
                <a:srgbClr val="000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8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2.xml><?xml version="1.0" encoding="utf-8"?>
<a:theme xmlns:a="http://schemas.openxmlformats.org/drawingml/2006/main" name="Office 佈景主題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具細條紋和緞帶設計的學術簡報 (寬螢幕)</Template>
  <TotalTime>0</TotalTime>
  <Words>184</Words>
  <Application>Microsoft Office PowerPoint</Application>
  <PresentationFormat>寬螢幕</PresentationFormat>
  <Paragraphs>49</Paragraphs>
  <Slides>9</Slides>
  <Notes>1</Notes>
  <HiddenSlides>0</HiddenSlides>
  <MMClips>4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7" baseType="lpstr">
      <vt:lpstr>Microsoft JhengHei UI</vt:lpstr>
      <vt:lpstr>新細明體</vt:lpstr>
      <vt:lpstr>Arial</vt:lpstr>
      <vt:lpstr>Calibri</vt:lpstr>
      <vt:lpstr>Comic Sans MS</vt:lpstr>
      <vt:lpstr>Euphemia</vt:lpstr>
      <vt:lpstr>Wingdings</vt:lpstr>
      <vt:lpstr>學術文獻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2017-02-15T08:39:13Z</dcterms:created>
  <dcterms:modified xsi:type="dcterms:W3CDTF">2017-02-16T03:17:26Z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